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1" r:id="rId3"/>
    <p:sldId id="349" r:id="rId4"/>
    <p:sldId id="355" r:id="rId5"/>
    <p:sldId id="354" r:id="rId6"/>
    <p:sldId id="356" r:id="rId7"/>
    <p:sldId id="358" r:id="rId8"/>
    <p:sldId id="357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F65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07" autoAdjust="0"/>
    <p:restoredTop sz="75154" autoAdjust="0"/>
  </p:normalViewPr>
  <p:slideViewPr>
    <p:cSldViewPr snapToGrid="0">
      <p:cViewPr varScale="1">
        <p:scale>
          <a:sx n="113" d="100"/>
          <a:sy n="113" d="100"/>
        </p:scale>
        <p:origin x="138" y="13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34"/>
    </p:cViewPr>
  </p:sorterViewPr>
  <p:notesViewPr>
    <p:cSldViewPr snapToGrid="0">
      <p:cViewPr varScale="1">
        <p:scale>
          <a:sx n="52" d="100"/>
          <a:sy n="52" d="100"/>
        </p:scale>
        <p:origin x="16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04" tIns="46652" rIns="93304" bIns="466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7071"/>
          </a:xfrm>
          <a:prstGeom prst="rect">
            <a:avLst/>
          </a:prstGeom>
        </p:spPr>
        <p:txBody>
          <a:bodyPr vert="horz" lIns="93304" tIns="46652" rIns="93304" bIns="46652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0"/>
          </a:xfrm>
          <a:prstGeom prst="rect">
            <a:avLst/>
          </a:prstGeom>
        </p:spPr>
        <p:txBody>
          <a:bodyPr vert="horz" lIns="93304" tIns="46652" rIns="93304" bIns="466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7070"/>
          </a:xfrm>
          <a:prstGeom prst="rect">
            <a:avLst/>
          </a:prstGeom>
        </p:spPr>
        <p:txBody>
          <a:bodyPr vert="horz" lIns="93304" tIns="46652" rIns="93304" bIns="46652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04" tIns="46652" rIns="93304" bIns="466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1"/>
          </a:xfrm>
          <a:prstGeom prst="rect">
            <a:avLst/>
          </a:prstGeom>
        </p:spPr>
        <p:txBody>
          <a:bodyPr vert="horz" lIns="93304" tIns="46652" rIns="93304" bIns="46652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571500"/>
            <a:ext cx="5583238" cy="3141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4" tIns="46652" rIns="93304" bIns="466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4252" y="3900482"/>
            <a:ext cx="6377609" cy="4746030"/>
          </a:xfrm>
          <a:prstGeom prst="rect">
            <a:avLst/>
          </a:prstGeom>
        </p:spPr>
        <p:txBody>
          <a:bodyPr vert="horz" lIns="93304" tIns="46652" rIns="93304" bIns="4665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0"/>
          </a:xfrm>
          <a:prstGeom prst="rect">
            <a:avLst/>
          </a:prstGeom>
        </p:spPr>
        <p:txBody>
          <a:bodyPr vert="horz" lIns="93304" tIns="46652" rIns="93304" bIns="466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0"/>
          </a:xfrm>
          <a:prstGeom prst="rect">
            <a:avLst/>
          </a:prstGeom>
        </p:spPr>
        <p:txBody>
          <a:bodyPr vert="horz" lIns="93304" tIns="46652" rIns="93304" bIns="46652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just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just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just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just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just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71500"/>
            <a:ext cx="5584825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682" indent="-17168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4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71500"/>
            <a:ext cx="5584825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682" indent="-17168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82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71500"/>
            <a:ext cx="5584825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682" indent="-17168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1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7711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16677"/>
            <a:ext cx="9601200" cy="43745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fif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7" Type="http://schemas.openxmlformats.org/officeDocument/2006/relationships/image" Target="../media/image23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fif"/><Relationship Id="rId5" Type="http://schemas.openxmlformats.org/officeDocument/2006/relationships/image" Target="../media/image21.jpg"/><Relationship Id="rId4" Type="http://schemas.openxmlformats.org/officeDocument/2006/relationships/image" Target="../media/image20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859" y="2382592"/>
            <a:ext cx="10709265" cy="2910034"/>
          </a:xfrm>
        </p:spPr>
        <p:txBody>
          <a:bodyPr>
            <a:normAutofit/>
          </a:bodyPr>
          <a:lstStyle/>
          <a:p>
            <a:r>
              <a:rPr lang="en-US" sz="3200" dirty="0"/>
              <a:t>Metro Blue Line Signal Prioritization Project</a:t>
            </a:r>
            <a:endParaRPr lang="en-US" sz="3200" b="0" dirty="0">
              <a:solidFill>
                <a:schemeClr val="tx2">
                  <a:lumMod val="75000"/>
                </a:schemeClr>
              </a:solidFill>
              <a:latin typeface="Tw Cen MT Condensed" panose="020B06060201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292627"/>
            <a:ext cx="2736288" cy="501781"/>
          </a:xfrm>
        </p:spPr>
        <p:txBody>
          <a:bodyPr>
            <a:no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February 27,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5" y="641792"/>
            <a:ext cx="3504440" cy="702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75" y="1713297"/>
            <a:ext cx="4706753" cy="2615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174CB7-0879-491F-873B-D89A1A9D676C}"/>
              </a:ext>
            </a:extLst>
          </p:cNvPr>
          <p:cNvSpPr txBox="1"/>
          <p:nvPr/>
        </p:nvSpPr>
        <p:spPr>
          <a:xfrm>
            <a:off x="7128933" y="5377216"/>
            <a:ext cx="3970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A presentation by: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Carl Hickman, PE, TE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City Traffic Engineer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City of Long Beach Department of Public Works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3365" y="174715"/>
            <a:ext cx="9601200" cy="771155"/>
          </a:xfrm>
        </p:spPr>
        <p:txBody>
          <a:bodyPr>
            <a:normAutofit/>
          </a:bodyPr>
          <a:lstStyle/>
          <a:p>
            <a:r>
              <a:rPr lang="en-US" sz="4000" dirty="0"/>
              <a:t>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1501" y="688157"/>
            <a:ext cx="10882692" cy="2356701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400" dirty="0"/>
          </a:p>
          <a:p>
            <a:pPr lvl="1"/>
            <a:r>
              <a:rPr lang="en-US" sz="3800" dirty="0">
                <a:solidFill>
                  <a:srgbClr val="0070C0"/>
                </a:solidFill>
              </a:rPr>
              <a:t>Installation of more than 10 miles of new 96 strand fiber optic cable in existing conduit. </a:t>
            </a:r>
          </a:p>
          <a:p>
            <a:pPr lvl="1"/>
            <a:r>
              <a:rPr lang="en-US" sz="3800" dirty="0">
                <a:solidFill>
                  <a:srgbClr val="0070C0"/>
                </a:solidFill>
              </a:rPr>
              <a:t>New traffic signal controllers, fiber equipment and software at 85 intersections. CCTV systems at 25 locations.</a:t>
            </a:r>
          </a:p>
          <a:p>
            <a:pPr lvl="1"/>
            <a:r>
              <a:rPr lang="en-US" sz="3800" dirty="0">
                <a:solidFill>
                  <a:srgbClr val="0070C0"/>
                </a:solidFill>
              </a:rPr>
              <a:t>New signal timing plans for all signals.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71" y="3258616"/>
            <a:ext cx="2112979" cy="2817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96" y="3258616"/>
            <a:ext cx="1849028" cy="2817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08" y="3252741"/>
            <a:ext cx="1799649" cy="2823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14" y="3252741"/>
            <a:ext cx="2143125" cy="28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3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467108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Map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08" t="21229" r="6064"/>
          <a:stretch/>
        </p:blipFill>
        <p:spPr>
          <a:xfrm>
            <a:off x="2818614" y="851888"/>
            <a:ext cx="6843859" cy="37078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3254" y="4559763"/>
            <a:ext cx="10191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$2.5M project Funded by 2013 Metro Call for Projects and City of Long Beach matching funds. </a:t>
            </a:r>
            <a:r>
              <a:rPr lang="en-US" sz="1400" dirty="0">
                <a:solidFill>
                  <a:srgbClr val="0070C0"/>
                </a:solidFill>
              </a:rPr>
              <a:t>33 - Long Beach Blvd. and 52 - Atlantic Ave. 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Construction Activities completed in Mid-2019. </a:t>
            </a:r>
            <a:r>
              <a:rPr lang="en-US" sz="1400" dirty="0">
                <a:solidFill>
                  <a:srgbClr val="0070C0"/>
                </a:solidFill>
              </a:rPr>
              <a:t>1.5 year project</a:t>
            </a:r>
          </a:p>
        </p:txBody>
      </p:sp>
    </p:spTree>
    <p:extLst>
      <p:ext uri="{BB962C8B-B14F-4D97-AF65-F5344CB8AC3E}">
        <p14:creationId xmlns:p14="http://schemas.microsoft.com/office/powerpoint/2010/main" val="34404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5546" y="3159639"/>
            <a:ext cx="106886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Goals: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A traffic signal system that improves the interaction between all modes of transportation. 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Upgrade communications between nearby signal controllers so that rail movement can be anticipated prior to actual arrival.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Reduce the number of rail stops at signalized intersections along the Blue Line corridor.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Reduce overall Blue Line travel times, while creating an improved level of safety for all.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3" y="785222"/>
            <a:ext cx="2588590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794" y="817090"/>
            <a:ext cx="2702399" cy="1711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66" y="817090"/>
            <a:ext cx="2466975" cy="1711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294" y="801155"/>
            <a:ext cx="2619375" cy="17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6BD2F-7B45-433B-A7FB-6F9D80FD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21734"/>
            <a:ext cx="3716867" cy="504541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Lessons learned: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D46AC-9600-423C-821A-2A9D38E92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4" y="826275"/>
            <a:ext cx="9601200" cy="437452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</a:t>
            </a:r>
            <a:r>
              <a:rPr lang="en-US" sz="1800" dirty="0"/>
              <a:t>. </a:t>
            </a:r>
            <a:r>
              <a:rPr lang="en-US" sz="2300" dirty="0">
                <a:solidFill>
                  <a:schemeClr val="accent6"/>
                </a:solidFill>
              </a:rPr>
              <a:t>Maximize the projects ability to fund potholing either pre-design or pre-construction.</a:t>
            </a:r>
          </a:p>
          <a:p>
            <a:r>
              <a:rPr lang="en-US" sz="2300" dirty="0">
                <a:solidFill>
                  <a:schemeClr val="accent6"/>
                </a:solidFill>
              </a:rPr>
              <a:t>2. Be sure that all contractors understand their responsibilities.</a:t>
            </a:r>
          </a:p>
          <a:p>
            <a:r>
              <a:rPr lang="en-US" sz="2300" dirty="0">
                <a:solidFill>
                  <a:schemeClr val="accent6"/>
                </a:solidFill>
              </a:rPr>
              <a:t>3. Establish/coordinate all fiber related splice assignments and IP addressing early on. </a:t>
            </a:r>
          </a:p>
          <a:p>
            <a:r>
              <a:rPr lang="en-US" sz="2300" dirty="0">
                <a:solidFill>
                  <a:schemeClr val="accent6"/>
                </a:solidFill>
              </a:rPr>
              <a:t>4. Be sure that all communications are operational prior to implementing signal timing.</a:t>
            </a:r>
          </a:p>
          <a:p>
            <a:r>
              <a:rPr lang="en-US" sz="2300" dirty="0">
                <a:solidFill>
                  <a:schemeClr val="accent6"/>
                </a:solidFill>
              </a:rPr>
              <a:t>5. Check all rail and vehicular detection prior to conducting travel run studies. </a:t>
            </a:r>
          </a:p>
          <a:p>
            <a:r>
              <a:rPr lang="en-US" sz="2300" dirty="0">
                <a:solidFill>
                  <a:schemeClr val="accent6"/>
                </a:solidFill>
              </a:rPr>
              <a:t>6. Insist on vendor presence to trouble shoot and the latest software.</a:t>
            </a:r>
          </a:p>
          <a:p>
            <a:r>
              <a:rPr lang="en-US" sz="2300" dirty="0">
                <a:solidFill>
                  <a:schemeClr val="accent6"/>
                </a:solidFill>
              </a:rPr>
              <a:t>7. Prepare to fine tune and coordinate with internal staff and rail operators. </a:t>
            </a:r>
          </a:p>
          <a:p>
            <a:r>
              <a:rPr lang="en-US" sz="2300" dirty="0">
                <a:solidFill>
                  <a:schemeClr val="accent6"/>
                </a:solidFill>
              </a:rPr>
              <a:t>8. Understand train travel speeds, station dwell time and conductor behavior. </a:t>
            </a:r>
          </a:p>
          <a:p>
            <a:r>
              <a:rPr lang="en-US" sz="2300" dirty="0">
                <a:solidFill>
                  <a:schemeClr val="accent6"/>
                </a:solidFill>
              </a:rPr>
              <a:t>9. Perform detailed travel studies to verify and quantify benefits of the project. </a:t>
            </a:r>
          </a:p>
          <a:p>
            <a:r>
              <a:rPr lang="en-US" sz="2300" dirty="0">
                <a:solidFill>
                  <a:schemeClr val="accent6"/>
                </a:solidFill>
              </a:rPr>
              <a:t>10. Anticipate conflicting priorities with signal timing and prepare how you are going to address each.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7C1DC-F9C2-4C65-BDDB-AB689E1D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8D37C-64B6-418C-9515-9F30371A4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70" y="826275"/>
            <a:ext cx="1847850" cy="1890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C89048-ADE0-46FE-829A-A2CDE0D74B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956" y="2827121"/>
            <a:ext cx="2843477" cy="177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71E541-412E-432C-8C1E-0B06D483E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69823"/>
            <a:ext cx="2514600" cy="14422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246CF8-720E-4870-A21D-E964BD2DB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25" y="4994445"/>
            <a:ext cx="2647950" cy="1724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5B4AB6-7EF3-4947-BC9D-4DBDAC6DD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23" y="499444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311D3-2792-496D-8907-5CC5EF3BD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124577"/>
            <a:ext cx="9601200" cy="4374524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>
                <a:solidFill>
                  <a:schemeClr val="accent6"/>
                </a:solidFill>
              </a:rPr>
              <a:t>Proper detector loop layout and operations.</a:t>
            </a:r>
          </a:p>
          <a:p>
            <a:r>
              <a:rPr lang="en-US" dirty="0">
                <a:solidFill>
                  <a:schemeClr val="accent6"/>
                </a:solidFill>
              </a:rPr>
              <a:t>2. Increased cycle lengths.</a:t>
            </a:r>
          </a:p>
          <a:p>
            <a:r>
              <a:rPr lang="en-US" dirty="0">
                <a:solidFill>
                  <a:schemeClr val="accent6"/>
                </a:solidFill>
              </a:rPr>
              <a:t>3. Full pre-emption.</a:t>
            </a:r>
          </a:p>
          <a:p>
            <a:r>
              <a:rPr lang="en-US" dirty="0">
                <a:solidFill>
                  <a:schemeClr val="accent6"/>
                </a:solidFill>
              </a:rPr>
              <a:t>4. </a:t>
            </a:r>
            <a:r>
              <a:rPr lang="en-US">
                <a:solidFill>
                  <a:schemeClr val="accent6"/>
                </a:solidFill>
              </a:rPr>
              <a:t>Phase Omits.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5. Negligible delays or impacts to minor streets. 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Results = 5 mile rail corridor with 33 signalized intersections experienced an overall travel time reduction of 7 to 9 min in both North/Southbound directions.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10DFC-4254-4CDB-9584-12C6D129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BE6506-7F3B-4409-8E08-102839E4B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503238"/>
            <a:ext cx="10075333" cy="771525"/>
          </a:xfrm>
        </p:spPr>
        <p:txBody>
          <a:bodyPr>
            <a:normAutofit fontScale="90000"/>
          </a:bodyPr>
          <a:lstStyle/>
          <a:p>
            <a:r>
              <a:rPr lang="en-US" dirty="0"/>
              <a:t>Optimize traffic signal timing and rail operations with: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FD661-EAD7-40C7-929E-B539215CF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733" y="2548466"/>
            <a:ext cx="1771077" cy="35719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B4C01B-0C65-4EDF-8B05-B4D61F128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44" y="1023751"/>
            <a:ext cx="3343275" cy="22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6217-3390-4243-889E-584ADE6CD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33" y="182039"/>
            <a:ext cx="3172194" cy="771155"/>
          </a:xfrm>
        </p:spPr>
        <p:txBody>
          <a:bodyPr/>
          <a:lstStyle/>
          <a:p>
            <a:r>
              <a:rPr lang="en-US" dirty="0"/>
              <a:t>Questions……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9E9A-F8BC-4FFC-B3F1-A08D37633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5437993"/>
            <a:ext cx="9601200" cy="85239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BB7DE-2CC9-4884-A387-5E9390A0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BAF2C2-FFDD-4FBB-BE05-0CDD52DAF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18" y="4121113"/>
            <a:ext cx="2619375" cy="1743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9923B6-434F-4BEC-A3E0-6223958EB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394" y="332049"/>
            <a:ext cx="2066925" cy="2209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BFCEBE-D3F9-4BE8-8273-2C72B9E67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567" y="4362957"/>
            <a:ext cx="1133475" cy="1743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9E23D0-6AC4-4414-9A03-0D2355C30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91" y="-175129"/>
            <a:ext cx="2724150" cy="20641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2D4101-B158-4585-95D8-232B0BFC9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2" y="1929508"/>
            <a:ext cx="2405062" cy="2678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0C004-4A9E-4E48-806B-FF43F95EAC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01" y="1719153"/>
            <a:ext cx="326173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4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419</Words>
  <Application>Microsoft Office PowerPoint</Application>
  <PresentationFormat>Widescreen</PresentationFormat>
  <Paragraphs>50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Unicode MS</vt:lpstr>
      <vt:lpstr>Tw Cen MT Condensed</vt:lpstr>
      <vt:lpstr>Diamond Grid 16x9</vt:lpstr>
      <vt:lpstr>Metro Blue Line Signal Prioritization Project</vt:lpstr>
      <vt:lpstr>Project</vt:lpstr>
      <vt:lpstr>Project Map</vt:lpstr>
      <vt:lpstr>PowerPoint Presentation</vt:lpstr>
      <vt:lpstr>Lessons learned:</vt:lpstr>
      <vt:lpstr>Optimize traffic signal timing and rail operations with: </vt:lpstr>
      <vt:lpstr>Questions……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2015-08-24T20:00:18Z</dcterms:created>
  <dcterms:modified xsi:type="dcterms:W3CDTF">2020-02-12T19:29:08Z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